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54" r:id="rId2"/>
    <p:sldId id="306" r:id="rId3"/>
    <p:sldId id="389" r:id="rId4"/>
    <p:sldId id="388" r:id="rId5"/>
    <p:sldId id="304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333" r:id="rId19"/>
    <p:sldId id="338" r:id="rId20"/>
    <p:sldId id="339" r:id="rId21"/>
    <p:sldId id="343" r:id="rId22"/>
    <p:sldId id="340" r:id="rId23"/>
    <p:sldId id="342" r:id="rId24"/>
    <p:sldId id="346" r:id="rId25"/>
    <p:sldId id="344" r:id="rId26"/>
    <p:sldId id="341" r:id="rId27"/>
    <p:sldId id="345" r:id="rId28"/>
    <p:sldId id="347" r:id="rId29"/>
    <p:sldId id="348" r:id="rId30"/>
    <p:sldId id="349" r:id="rId31"/>
    <p:sldId id="350" r:id="rId32"/>
    <p:sldId id="351" r:id="rId33"/>
    <p:sldId id="352" r:id="rId34"/>
    <p:sldId id="35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5692" autoAdjust="0"/>
  </p:normalViewPr>
  <p:slideViewPr>
    <p:cSldViewPr snapToGrid="0" snapToObjects="1">
      <p:cViewPr>
        <p:scale>
          <a:sx n="100" d="100"/>
          <a:sy n="100" d="100"/>
        </p:scale>
        <p:origin x="-480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74E19-CEE5-A34C-8B34-612DC16FC133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20A06-005A-9D48-9466-2EAE455EE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3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632BC-2D17-504C-B1EC-FA30D6CCC4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25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1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1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1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1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1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1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1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1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9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Lucida Grande"/>
                <a:cs typeface="Lucida Grande"/>
              </a:rPr>
              <a:t>View overall data and click</a:t>
            </a:r>
            <a:r>
              <a:rPr lang="en-US" baseline="0" dirty="0" smtClean="0">
                <a:latin typeface="Lucida Grande"/>
                <a:cs typeface="Lucida Grande"/>
              </a:rPr>
              <a:t> through</a:t>
            </a:r>
            <a:r>
              <a:rPr lang="en-US" dirty="0" smtClean="0">
                <a:latin typeface="Lucida Grande"/>
                <a:cs typeface="Lucida Grande"/>
              </a:rPr>
              <a:t> to see various</a:t>
            </a:r>
            <a:r>
              <a:rPr lang="en-US" baseline="0" dirty="0" smtClean="0">
                <a:latin typeface="Lucida Grande"/>
                <a:cs typeface="Lucida Grande"/>
              </a:rPr>
              <a:t> </a:t>
            </a:r>
            <a:r>
              <a:rPr lang="en-US" dirty="0" smtClean="0">
                <a:latin typeface="Lucida Grande"/>
                <a:cs typeface="Lucida Grande"/>
              </a:rPr>
              <a:t>reporting levels</a:t>
            </a:r>
            <a:r>
              <a:rPr lang="en-US" baseline="0" dirty="0" smtClean="0">
                <a:latin typeface="Lucida Grande"/>
                <a:cs typeface="Lucida Grande"/>
              </a:rPr>
              <a:t> right in the same widget (without ever having to leave the page)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58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9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9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9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9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9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95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9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9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9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585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95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95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95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9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Lucida Grande"/>
                <a:cs typeface="Lucida Grande"/>
              </a:rPr>
              <a:t>View overall data and click</a:t>
            </a:r>
            <a:r>
              <a:rPr lang="en-US" baseline="0" dirty="0" smtClean="0">
                <a:latin typeface="Lucida Grande"/>
                <a:cs typeface="Lucida Grande"/>
              </a:rPr>
              <a:t> through</a:t>
            </a:r>
            <a:r>
              <a:rPr lang="en-US" dirty="0" smtClean="0">
                <a:latin typeface="Lucida Grande"/>
                <a:cs typeface="Lucida Grande"/>
              </a:rPr>
              <a:t> to see various</a:t>
            </a:r>
            <a:r>
              <a:rPr lang="en-US" baseline="0" dirty="0" smtClean="0">
                <a:latin typeface="Lucida Grande"/>
                <a:cs typeface="Lucida Grande"/>
              </a:rPr>
              <a:t> </a:t>
            </a:r>
            <a:r>
              <a:rPr lang="en-US" dirty="0" smtClean="0">
                <a:latin typeface="Lucida Grande"/>
                <a:cs typeface="Lucida Grande"/>
              </a:rPr>
              <a:t>reporting levels</a:t>
            </a:r>
            <a:r>
              <a:rPr lang="en-US" baseline="0" dirty="0" smtClean="0">
                <a:latin typeface="Lucida Grande"/>
                <a:cs typeface="Lucida Grande"/>
              </a:rPr>
              <a:t> right in the same widget (without ever having to leave the page)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58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1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1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1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0A06-005A-9D48-9466-2EAE455EE0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4DF7-9367-2140-8D8E-3058B6CFD952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F56-9695-1240-A470-7AA2F03D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5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4DF7-9367-2140-8D8E-3058B6CFD952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F56-9695-1240-A470-7AA2F03D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5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4DF7-9367-2140-8D8E-3058B6CFD952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F56-9695-1240-A470-7AA2F03D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7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4DF7-9367-2140-8D8E-3058B6CFD952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F56-9695-1240-A470-7AA2F03D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7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4DF7-9367-2140-8D8E-3058B6CFD952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F56-9695-1240-A470-7AA2F03D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9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4DF7-9367-2140-8D8E-3058B6CFD952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F56-9695-1240-A470-7AA2F03D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8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4DF7-9367-2140-8D8E-3058B6CFD952}" type="datetimeFigureOut">
              <a:rPr lang="en-US" smtClean="0"/>
              <a:t>1/28/15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F56-9695-1240-A470-7AA2F03D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6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4DF7-9367-2140-8D8E-3058B6CFD952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F56-9695-1240-A470-7AA2F03D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4DF7-9367-2140-8D8E-3058B6CFD952}" type="datetimeFigureOut">
              <a:rPr lang="en-US" smtClean="0"/>
              <a:t>1/28/15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F56-9695-1240-A470-7AA2F03D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2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4DF7-9367-2140-8D8E-3058B6CFD952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F56-9695-1240-A470-7AA2F03D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8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4DF7-9367-2140-8D8E-3058B6CFD952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F56-9695-1240-A470-7AA2F03D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3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54DF7-9367-2140-8D8E-3058B6CFD952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03F56-9695-1240-A470-7AA2F03D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4-ppt-dragon-bi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8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19" y="433593"/>
            <a:ext cx="8797125" cy="1383893"/>
          </a:xfrm>
        </p:spPr>
        <p:txBody>
          <a:bodyPr>
            <a:normAutofit/>
          </a:bodyPr>
          <a:lstStyle/>
          <a:p>
            <a:r>
              <a:rPr lang="en-US" dirty="0" smtClean="0"/>
              <a:t>Sections by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1230" y="4962435"/>
            <a:ext cx="5481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Settings: Widget Title, Date Ranges, Surveys, </a:t>
            </a:r>
            <a:r>
              <a:rPr lang="en-US" dirty="0" smtClean="0"/>
              <a:t>Line Types, Sections, Custom Date Range Types, </a:t>
            </a:r>
            <a:r>
              <a:rPr lang="en-US" dirty="0"/>
              <a:t>Wave </a:t>
            </a:r>
            <a:r>
              <a:rPr lang="en-US" dirty="0" smtClean="0"/>
              <a:t>Filter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270000"/>
            <a:ext cx="8001000" cy="29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7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19" y="433593"/>
            <a:ext cx="8797125" cy="1383893"/>
          </a:xfrm>
        </p:spPr>
        <p:txBody>
          <a:bodyPr>
            <a:normAutofit/>
          </a:bodyPr>
          <a:lstStyle/>
          <a:p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1230" y="4962435"/>
            <a:ext cx="5481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Settings: Widget Title, </a:t>
            </a:r>
            <a:r>
              <a:rPr lang="en-US" dirty="0" smtClean="0"/>
              <a:t>Widget Text, Widget Sizes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0" y="1231900"/>
            <a:ext cx="4940300" cy="35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19" y="433593"/>
            <a:ext cx="8797125" cy="1383893"/>
          </a:xfrm>
        </p:spPr>
        <p:txBody>
          <a:bodyPr>
            <a:normAutofit/>
          </a:bodyPr>
          <a:lstStyle/>
          <a:p>
            <a:r>
              <a:rPr lang="en-US" dirty="0" smtClean="0"/>
              <a:t>Glossary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1230" y="4962435"/>
            <a:ext cx="5481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Settings: Widget </a:t>
            </a:r>
            <a:r>
              <a:rPr lang="en-US" dirty="0" smtClean="0"/>
              <a:t>Title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016001"/>
            <a:ext cx="7010400" cy="38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9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19" y="433593"/>
            <a:ext cx="8797125" cy="1383893"/>
          </a:xfrm>
        </p:spPr>
        <p:txBody>
          <a:bodyPr>
            <a:normAutofit/>
          </a:bodyPr>
          <a:lstStyle/>
          <a:p>
            <a:r>
              <a:rPr lang="en-US" dirty="0" smtClean="0"/>
              <a:t>Wave Comparison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1230" y="4962435"/>
            <a:ext cx="5481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Settings: Widget Title, Date Ranges, Surveys</a:t>
            </a:r>
            <a:r>
              <a:rPr lang="en-US" dirty="0" smtClean="0"/>
              <a:t>, Graph Types, Widget Sizes, </a:t>
            </a:r>
            <a:r>
              <a:rPr lang="en-US" dirty="0"/>
              <a:t>Wave </a:t>
            </a:r>
            <a:r>
              <a:rPr lang="en-US" dirty="0" smtClean="0"/>
              <a:t>Filter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1193800"/>
            <a:ext cx="4533900" cy="329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6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19" y="433593"/>
            <a:ext cx="8797125" cy="1383893"/>
          </a:xfrm>
        </p:spPr>
        <p:txBody>
          <a:bodyPr>
            <a:normAutofit/>
          </a:bodyPr>
          <a:lstStyle/>
          <a:p>
            <a:r>
              <a:rPr lang="en-US" dirty="0" smtClean="0"/>
              <a:t>Key Question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1230" y="4962435"/>
            <a:ext cx="5481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Settings: Widget Title, Date Ranges, Surveys, </a:t>
            </a:r>
            <a:r>
              <a:rPr lang="en-US" dirty="0" smtClean="0"/>
              <a:t>Questions, Heat Map, </a:t>
            </a:r>
            <a:r>
              <a:rPr lang="en-US" dirty="0"/>
              <a:t>Wave Filter, </a:t>
            </a:r>
            <a:r>
              <a:rPr lang="en-US" dirty="0" smtClean="0"/>
              <a:t>Question Text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1193800"/>
            <a:ext cx="5080000" cy="365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4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19" y="433593"/>
            <a:ext cx="8797125" cy="1383893"/>
          </a:xfrm>
        </p:spPr>
        <p:txBody>
          <a:bodyPr>
            <a:normAutofit/>
          </a:bodyPr>
          <a:lstStyle/>
          <a:p>
            <a:r>
              <a:rPr lang="en-US" dirty="0" smtClean="0"/>
              <a:t>Question Trending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1230" y="4962435"/>
            <a:ext cx="5481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Settings: Widget Title, Date Ranges, Surveys</a:t>
            </a:r>
            <a:r>
              <a:rPr lang="en-US" dirty="0" smtClean="0"/>
              <a:t>, Questions, Question Set, Custom Date Ranges, </a:t>
            </a:r>
            <a:r>
              <a:rPr lang="en-US" dirty="0"/>
              <a:t>Wave </a:t>
            </a:r>
            <a:r>
              <a:rPr lang="en-US" dirty="0" smtClean="0"/>
              <a:t>Filter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30" y="1193800"/>
            <a:ext cx="8382000" cy="289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6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19" y="433593"/>
            <a:ext cx="8797125" cy="1383893"/>
          </a:xfrm>
        </p:spPr>
        <p:txBody>
          <a:bodyPr>
            <a:normAutofit/>
          </a:bodyPr>
          <a:lstStyle/>
          <a:p>
            <a:r>
              <a:rPr lang="en-US" dirty="0" smtClean="0"/>
              <a:t>Level Trending- Year Over Year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1230" y="4962435"/>
            <a:ext cx="5481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Settings: Widget Title, Date Ranges, Surveys, </a:t>
            </a:r>
            <a:r>
              <a:rPr lang="en-US" dirty="0" smtClean="0"/>
              <a:t>Line Types, </a:t>
            </a:r>
            <a:r>
              <a:rPr lang="en-US" dirty="0"/>
              <a:t>Wave </a:t>
            </a:r>
            <a:r>
              <a:rPr lang="en-US" dirty="0" smtClean="0"/>
              <a:t>Filter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30" y="1193800"/>
            <a:ext cx="8102600" cy="29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1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19" y="433593"/>
            <a:ext cx="8797125" cy="1383893"/>
          </a:xfrm>
        </p:spPr>
        <p:txBody>
          <a:bodyPr>
            <a:normAutofit/>
          </a:bodyPr>
          <a:lstStyle/>
          <a:p>
            <a:r>
              <a:rPr lang="en-US" dirty="0" smtClean="0"/>
              <a:t>Net Promoter Score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1230" y="4962435"/>
            <a:ext cx="5481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Settings: Widget Title, Date Ranges, Surveys, </a:t>
            </a:r>
            <a:r>
              <a:rPr lang="en-US" dirty="0" smtClean="0"/>
              <a:t>NPS Question, Question Text, </a:t>
            </a:r>
            <a:r>
              <a:rPr lang="en-US" dirty="0"/>
              <a:t>Wave </a:t>
            </a:r>
            <a:r>
              <a:rPr lang="en-US" dirty="0" smtClean="0"/>
              <a:t>Filter, Pie Types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1193800"/>
            <a:ext cx="5194300" cy="371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4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546100"/>
            <a:ext cx="6400800" cy="711200"/>
          </a:xfrm>
        </p:spPr>
        <p:txBody>
          <a:bodyPr/>
          <a:lstStyle/>
          <a:p>
            <a:r>
              <a:rPr lang="en-US" dirty="0" smtClean="0"/>
              <a:t>Settings Gallery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9000" y="1104900"/>
            <a:ext cx="45847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Widget Title</a:t>
            </a:r>
          </a:p>
          <a:p>
            <a:r>
              <a:rPr lang="en-US" dirty="0"/>
              <a:t>Date </a:t>
            </a:r>
            <a:r>
              <a:rPr lang="en-US" dirty="0" smtClean="0"/>
              <a:t>Ranges</a:t>
            </a:r>
          </a:p>
          <a:p>
            <a:r>
              <a:rPr lang="en-US" dirty="0" smtClean="0"/>
              <a:t>Survey</a:t>
            </a:r>
          </a:p>
          <a:p>
            <a:r>
              <a:rPr lang="en-US" dirty="0" smtClean="0"/>
              <a:t>Sections</a:t>
            </a:r>
          </a:p>
          <a:p>
            <a:r>
              <a:rPr lang="en-US" dirty="0" smtClean="0"/>
              <a:t>Heat Map</a:t>
            </a:r>
          </a:p>
          <a:p>
            <a:r>
              <a:rPr lang="en-US" dirty="0" smtClean="0"/>
              <a:t>Wave Filter</a:t>
            </a:r>
          </a:p>
          <a:p>
            <a:r>
              <a:rPr lang="en-US" dirty="0" smtClean="0"/>
              <a:t>Graph Types One</a:t>
            </a:r>
          </a:p>
          <a:p>
            <a:r>
              <a:rPr lang="en-US" dirty="0" smtClean="0"/>
              <a:t>Graph Types Two</a:t>
            </a:r>
          </a:p>
          <a:p>
            <a:r>
              <a:rPr lang="en-US" dirty="0" smtClean="0"/>
              <a:t>Widget Size</a:t>
            </a:r>
          </a:p>
          <a:p>
            <a:r>
              <a:rPr lang="en-US" dirty="0" smtClean="0"/>
              <a:t>Custom Date Ranges</a:t>
            </a:r>
          </a:p>
          <a:p>
            <a:r>
              <a:rPr lang="en-US" dirty="0" smtClean="0"/>
              <a:t>Show Levels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Question Sets</a:t>
            </a:r>
          </a:p>
          <a:p>
            <a:r>
              <a:rPr lang="en-US" dirty="0" smtClean="0"/>
              <a:t>Number of Questions</a:t>
            </a:r>
          </a:p>
          <a:p>
            <a:r>
              <a:rPr lang="en-US" dirty="0" smtClean="0"/>
              <a:t>Columns</a:t>
            </a:r>
          </a:p>
          <a:p>
            <a:r>
              <a:rPr lang="en-US" dirty="0" smtClean="0"/>
              <a:t>Line Types</a:t>
            </a:r>
          </a:p>
          <a:p>
            <a:r>
              <a:rPr lang="en-US" dirty="0" smtClean="0"/>
              <a:t>Widget Text</a:t>
            </a:r>
          </a:p>
          <a:p>
            <a:r>
              <a:rPr lang="en-US" dirty="0" smtClean="0"/>
              <a:t>Question Text</a:t>
            </a:r>
          </a:p>
          <a:p>
            <a:r>
              <a:rPr lang="en-US" dirty="0" smtClean="0"/>
              <a:t>NPS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4968" y="4610100"/>
            <a:ext cx="8599632" cy="101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Settings: Rename your widget</a:t>
            </a:r>
          </a:p>
          <a:p>
            <a:r>
              <a:rPr lang="en-US" sz="2400" dirty="0"/>
              <a:t>-</a:t>
            </a:r>
            <a:r>
              <a:rPr lang="en-US" sz="2400" dirty="0" smtClean="0"/>
              <a:t>Deleting the name of a renamed widget sets it back to the default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68" y="533400"/>
            <a:ext cx="8599632" cy="3811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968" y="5994400"/>
            <a:ext cx="859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All Widgets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533400"/>
            <a:ext cx="2070100" cy="6223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84800" y="1409700"/>
            <a:ext cx="1981200" cy="736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6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19" y="433593"/>
            <a:ext cx="8797125" cy="874507"/>
          </a:xfrm>
        </p:spPr>
        <p:txBody>
          <a:bodyPr>
            <a:normAutofit/>
          </a:bodyPr>
          <a:lstStyle/>
          <a:p>
            <a:r>
              <a:rPr lang="en-US" dirty="0" smtClean="0"/>
              <a:t>Widget Gallery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4200" y="1219200"/>
            <a:ext cx="4546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"/>
              </a:rPr>
              <a:t>Your </a:t>
            </a:r>
            <a:r>
              <a:rPr lang="en-US" sz="2000" dirty="0" smtClean="0">
                <a:solidFill>
                  <a:prstClr val="black"/>
                </a:solidFill>
                <a:latin typeface="Helvetica"/>
              </a:rPr>
              <a:t>Score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Helvetica"/>
              </a:rPr>
              <a:t>Company Overview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Helvetica"/>
              </a:rPr>
              <a:t>Level Trending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Helvetica"/>
              </a:rPr>
              <a:t>Drilldown Ranking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Helvetica"/>
              </a:rPr>
              <a:t>Recent </a:t>
            </a:r>
            <a:r>
              <a:rPr lang="en-US" sz="2000" dirty="0">
                <a:solidFill>
                  <a:prstClr val="black"/>
                </a:solidFill>
                <a:latin typeface="Helvetica"/>
              </a:rPr>
              <a:t>[Client label for jobs</a:t>
            </a:r>
            <a:r>
              <a:rPr lang="en-US" sz="2000" dirty="0" smtClean="0">
                <a:solidFill>
                  <a:prstClr val="black"/>
                </a:solidFill>
                <a:latin typeface="Helvetica"/>
              </a:rPr>
              <a:t>]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Helvetica"/>
              </a:rPr>
              <a:t>Improvable Questions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Helvetica"/>
              </a:rPr>
              <a:t>Survey Summary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Helvetica"/>
              </a:rPr>
              <a:t>Section Trending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Helvetica"/>
              </a:rPr>
              <a:t>Sections </a:t>
            </a:r>
            <a:r>
              <a:rPr lang="en-US" sz="2000" dirty="0">
                <a:solidFill>
                  <a:prstClr val="black"/>
                </a:solidFill>
                <a:latin typeface="Helvetica"/>
              </a:rPr>
              <a:t>by </a:t>
            </a:r>
            <a:r>
              <a:rPr lang="en-US" sz="2000" dirty="0" smtClean="0">
                <a:solidFill>
                  <a:prstClr val="black"/>
                </a:solidFill>
                <a:latin typeface="Helvetica"/>
              </a:rPr>
              <a:t>Level</a:t>
            </a:r>
            <a:endParaRPr lang="en-US" sz="2000" dirty="0">
              <a:solidFill>
                <a:prstClr val="black"/>
              </a:solidFill>
              <a:latin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Helvetica"/>
              </a:rPr>
              <a:t>Announcement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Helvetica"/>
              </a:rPr>
              <a:t>Glossary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Helvetica"/>
              </a:rPr>
              <a:t>Wave Comparison</a:t>
            </a:r>
            <a:endParaRPr lang="en-US" sz="2000" dirty="0">
              <a:solidFill>
                <a:prstClr val="black"/>
              </a:solidFill>
              <a:latin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Helvetica"/>
              </a:rPr>
              <a:t>Key Question</a:t>
            </a:r>
            <a:endParaRPr lang="en-US" sz="2000" dirty="0">
              <a:solidFill>
                <a:prstClr val="black"/>
              </a:solidFill>
              <a:latin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Helvetica"/>
              </a:rPr>
              <a:t>Question Trending</a:t>
            </a:r>
            <a:endParaRPr lang="en-US" sz="2000" dirty="0">
              <a:solidFill>
                <a:prstClr val="black"/>
              </a:solidFill>
              <a:latin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Helvetica"/>
              </a:rPr>
              <a:t>Level </a:t>
            </a:r>
            <a:r>
              <a:rPr lang="en-US" sz="2000" dirty="0">
                <a:solidFill>
                  <a:prstClr val="black"/>
                </a:solidFill>
                <a:latin typeface="Helvetica"/>
              </a:rPr>
              <a:t>Trending - Year Over </a:t>
            </a:r>
            <a:r>
              <a:rPr lang="en-US" sz="2000" dirty="0" smtClean="0">
                <a:solidFill>
                  <a:prstClr val="black"/>
                </a:solidFill>
                <a:latin typeface="Helvetica"/>
              </a:rPr>
              <a:t>Year</a:t>
            </a:r>
            <a:endParaRPr lang="en-US" sz="2000" dirty="0">
              <a:solidFill>
                <a:prstClr val="black"/>
              </a:solidFill>
              <a:latin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Helvetica"/>
              </a:rPr>
              <a:t>Net </a:t>
            </a:r>
            <a:r>
              <a:rPr lang="en-US" sz="2000" dirty="0">
                <a:solidFill>
                  <a:prstClr val="black"/>
                </a:solidFill>
                <a:latin typeface="Helvetica"/>
              </a:rPr>
              <a:t>Promoter Score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023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6068" y="464066"/>
            <a:ext cx="3938732" cy="599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Settings: Date Ranges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Use Global Setting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/>
              <a:t>Defaults to the last month or date range with data, if adjusted in the controls, changes all widgets set to Use Global Setting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Current Period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/>
              <a:t>All shops in the current month or date range with data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Previous Period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/>
              <a:t>All shops in the previous month or data range with data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YTD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/>
              <a:t>Shows data since the beginning of the year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Past 12 months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/>
              <a:t>Shows data 12 months back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128" y="673100"/>
            <a:ext cx="4599453" cy="3771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5128" y="4679434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All Widgets</a:t>
            </a:r>
          </a:p>
        </p:txBody>
      </p:sp>
    </p:spTree>
    <p:extLst>
      <p:ext uri="{BB962C8B-B14F-4D97-AF65-F5344CB8AC3E}">
        <p14:creationId xmlns:p14="http://schemas.microsoft.com/office/powerpoint/2010/main" val="135390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6068" y="464066"/>
            <a:ext cx="3938732" cy="5994400"/>
          </a:xfrm>
        </p:spPr>
        <p:txBody>
          <a:bodyPr>
            <a:normAutofit/>
          </a:bodyPr>
          <a:lstStyle/>
          <a:p>
            <a:r>
              <a:rPr lang="en-US" dirty="0" smtClean="0"/>
              <a:t>Settings: Date Ranges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Override Global Settings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600" dirty="0"/>
              <a:t>Any widget showing data for a </a:t>
            </a:r>
            <a:r>
              <a:rPr lang="en-US" sz="1600" dirty="0" smtClean="0"/>
              <a:t>date range </a:t>
            </a:r>
            <a:r>
              <a:rPr lang="en-US" sz="1600" dirty="0"/>
              <a:t>that is not the </a:t>
            </a:r>
            <a:r>
              <a:rPr lang="en-US" sz="1600" dirty="0" smtClean="0"/>
              <a:t>date range </a:t>
            </a:r>
            <a:r>
              <a:rPr lang="en-US" sz="1600" dirty="0"/>
              <a:t>in Global Settings will indicate this within the widget</a:t>
            </a:r>
          </a:p>
          <a:p>
            <a:pPr marL="800100" lvl="1" indent="-342900" algn="l">
              <a:buFont typeface="Arial"/>
              <a:buChar char="•"/>
            </a:pPr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114800" y="4228068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All Widgets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685800"/>
            <a:ext cx="4534182" cy="3314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37100" y="914400"/>
            <a:ext cx="3721100" cy="48260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8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6068" y="406400"/>
            <a:ext cx="4125442" cy="62611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Settings: Surveys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Use Global Setting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/>
              <a:t>Use the default for the entire view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/>
              <a:t>If adjusted in the controls, all widgets set to Use Global Setting will show data for the new survey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/>
              <a:t>Defaults to the newest Survey created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/>
              <a:t>The default can be adjusted by creating a new view and selecting a different Global survey for the view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Additional Surveys listed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/>
              <a:t>Will vary by actual surveys for the client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/>
              <a:t>Can be used to display data for any active survey within a client</a:t>
            </a:r>
          </a:p>
          <a:p>
            <a:pPr marL="800100" lvl="1" indent="-342900" algn="l">
              <a:buFont typeface="Arial"/>
              <a:buChar char="•"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018" y="571500"/>
            <a:ext cx="4196981" cy="340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93018" y="4246602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All Widgets</a:t>
            </a:r>
          </a:p>
        </p:txBody>
      </p:sp>
    </p:spTree>
    <p:extLst>
      <p:ext uri="{BB962C8B-B14F-4D97-AF65-F5344CB8AC3E}">
        <p14:creationId xmlns:p14="http://schemas.microsoft.com/office/powerpoint/2010/main" val="38776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6068" y="406400"/>
            <a:ext cx="3773632" cy="6261100"/>
          </a:xfrm>
        </p:spPr>
        <p:txBody>
          <a:bodyPr>
            <a:normAutofit/>
          </a:bodyPr>
          <a:lstStyle/>
          <a:p>
            <a:r>
              <a:rPr lang="en-US" dirty="0" smtClean="0"/>
              <a:t>Settings: Surveys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Override Global Setting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/>
              <a:t>Any widget showing data for a survey that is not the survey in Global Settings will indicate this within the widget</a:t>
            </a:r>
          </a:p>
          <a:p>
            <a:pPr marL="800100" lvl="1" indent="-342900" algn="l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169592" y="4132302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All Widgets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592" y="558800"/>
            <a:ext cx="4745808" cy="3467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37100" y="914400"/>
            <a:ext cx="3721100" cy="48260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3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6068" y="673100"/>
            <a:ext cx="3799032" cy="3403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Settings: Wave Filter</a:t>
            </a:r>
          </a:p>
          <a:p>
            <a:pPr algn="l"/>
            <a:r>
              <a:rPr lang="en-US" sz="2400" dirty="0" smtClean="0"/>
              <a:t>Filters widget results for selected wave(s</a:t>
            </a:r>
            <a:r>
              <a:rPr lang="en-US" dirty="0" smtClean="0"/>
              <a:t>)</a:t>
            </a:r>
          </a:p>
          <a:p>
            <a:pPr marL="342900" indent="-342900" algn="l">
              <a:buFont typeface="Arial"/>
              <a:buChar char="•"/>
            </a:pP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algn="l"/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marL="342900" indent="-342900" algn="l">
              <a:buFont typeface="Arial"/>
              <a:buChar char="•"/>
            </a:pP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algn="l"/>
            <a:endParaRPr lang="en-US" sz="1600" dirty="0" smtClean="0"/>
          </a:p>
          <a:p>
            <a:pPr marL="800100" lvl="1" indent="-342900" algn="l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49800" y="3892034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All Widgets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673100"/>
            <a:ext cx="3759200" cy="306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3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6068" y="673100"/>
            <a:ext cx="4751532" cy="11811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Settings: Graph Types One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Speedometer</a:t>
            </a:r>
            <a:endParaRPr lang="en-US" sz="1600" dirty="0" smtClean="0"/>
          </a:p>
          <a:p>
            <a:pPr marL="800100" lvl="1" indent="-342900" algn="l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31800" y="5854700"/>
            <a:ext cx="136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Your Score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121294"/>
            <a:ext cx="7930088" cy="2733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900" y="1346200"/>
            <a:ext cx="4356100" cy="14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2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6068" y="673100"/>
            <a:ext cx="4751532" cy="11811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Settings: Graph Types Two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Bar Graph</a:t>
            </a:r>
            <a:endParaRPr lang="en-US" sz="1600" dirty="0" smtClean="0"/>
          </a:p>
          <a:p>
            <a:pPr marL="800100" lvl="1" indent="-342900" algn="l">
              <a:buFont typeface="Arial"/>
              <a:buChar char="•"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2730500"/>
            <a:ext cx="4102100" cy="3011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2806569"/>
            <a:ext cx="3987800" cy="2896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100" y="2324100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Flat – Drilldown Bar Graph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4300" y="2324100"/>
            <a:ext cx="302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Spider, Drilldown spider graph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800" y="5854700"/>
            <a:ext cx="4005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Company Overview, </a:t>
            </a:r>
            <a:r>
              <a:rPr lang="en-US" smtClean="0"/>
              <a:t>Wave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0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6068" y="673100"/>
            <a:ext cx="4751532" cy="518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Settings: Line Types</a:t>
            </a:r>
          </a:p>
          <a:p>
            <a:pPr marL="342900" indent="-342900" algn="l">
              <a:buFont typeface="Arial"/>
              <a:buChar char="•"/>
            </a:pP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marL="342900" indent="-342900" algn="l">
              <a:buFont typeface="Arial"/>
              <a:buChar char="•"/>
            </a:pP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Normal </a:t>
            </a:r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marL="342900" indent="-342900" algn="l">
              <a:buFont typeface="Arial"/>
              <a:buChar char="•"/>
            </a:pP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Filled</a:t>
            </a:r>
            <a:endParaRPr lang="en-US" sz="1600" dirty="0" smtClean="0"/>
          </a:p>
          <a:p>
            <a:pPr marL="800100" lvl="1" indent="-342900" algn="l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31800" y="6097032"/>
            <a:ext cx="782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Level Trending, Section Trending, Section by Level,  Question Trending, Level Trending Year over Year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50" y="584200"/>
            <a:ext cx="3257550" cy="1023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2276307"/>
            <a:ext cx="5320720" cy="1794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700" y="4268703"/>
            <a:ext cx="5320720" cy="177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3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6068" y="673100"/>
            <a:ext cx="4751532" cy="2476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Settings: Sections</a:t>
            </a:r>
          </a:p>
          <a:p>
            <a:pPr algn="l"/>
            <a:r>
              <a:rPr lang="en-US" sz="2400" dirty="0" smtClean="0"/>
              <a:t>Filters widget results by section</a:t>
            </a:r>
          </a:p>
          <a:p>
            <a:pPr algn="l"/>
            <a:endParaRPr lang="en-US" sz="1600" dirty="0" smtClean="0"/>
          </a:p>
          <a:p>
            <a:pPr marL="800100" lvl="1" indent="-342900" algn="l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493480" y="4115832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Your Score, Level Trending,  Level Trending Year over Year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480" y="787400"/>
            <a:ext cx="397742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6068" y="673100"/>
            <a:ext cx="4751532" cy="2476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Settings: Sections</a:t>
            </a:r>
          </a:p>
          <a:p>
            <a:pPr algn="l"/>
            <a:r>
              <a:rPr lang="en-US" sz="2400" dirty="0" smtClean="0"/>
              <a:t>See all section, major sections or minor sections</a:t>
            </a:r>
          </a:p>
          <a:p>
            <a:pPr algn="l"/>
            <a:endParaRPr lang="en-US" sz="1600" dirty="0" smtClean="0"/>
          </a:p>
          <a:p>
            <a:pPr marL="800100" lvl="1" indent="-342900" algn="l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493480" y="2375933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Section Trending, Section by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506" b="49052"/>
          <a:stretch/>
        </p:blipFill>
        <p:spPr>
          <a:xfrm>
            <a:off x="4493480" y="673101"/>
            <a:ext cx="3863120" cy="165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38" y="3735897"/>
            <a:ext cx="8010762" cy="2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8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19" y="433593"/>
            <a:ext cx="8797125" cy="1383893"/>
          </a:xfrm>
        </p:spPr>
        <p:txBody>
          <a:bodyPr>
            <a:normAutofit/>
          </a:bodyPr>
          <a:lstStyle/>
          <a:p>
            <a:r>
              <a:rPr lang="en-US" dirty="0" smtClean="0"/>
              <a:t>Your Score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93800"/>
            <a:ext cx="4020663" cy="273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534" y="1231900"/>
            <a:ext cx="3951097" cy="2692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41611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Settings: Widget Title, Date Ranges, Surveys, Section, Heat Map, Graph Types, Wave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7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6068" y="673100"/>
            <a:ext cx="4751532" cy="2476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Settings: Heat Map</a:t>
            </a:r>
          </a:p>
          <a:p>
            <a:pPr algn="l"/>
            <a:r>
              <a:rPr lang="en-US" sz="2400" dirty="0" smtClean="0"/>
              <a:t>Adjust the color of scores and graphs</a:t>
            </a:r>
          </a:p>
          <a:p>
            <a:pPr algn="l"/>
            <a:endParaRPr lang="en-US" sz="1600" dirty="0" smtClean="0"/>
          </a:p>
          <a:p>
            <a:pPr marL="800100" lvl="1" indent="-342900" algn="l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838700" y="3136900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Section Trending, Section by level, Survey Summary, Your Score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470388"/>
            <a:ext cx="3175000" cy="2613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76500"/>
            <a:ext cx="36449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" y="5334000"/>
            <a:ext cx="7035800" cy="109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2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6068" y="673100"/>
            <a:ext cx="3933666" cy="2476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Settings: Widget Size</a:t>
            </a:r>
          </a:p>
          <a:p>
            <a:pPr algn="l"/>
            <a:r>
              <a:rPr lang="en-US" sz="2400" dirty="0" smtClean="0"/>
              <a:t>Have widget take up half the page or the full page</a:t>
            </a:r>
          </a:p>
          <a:p>
            <a:pPr algn="l"/>
            <a:endParaRPr lang="en-US" sz="1600" dirty="0" smtClean="0"/>
          </a:p>
          <a:p>
            <a:pPr marL="800100" lvl="1" indent="-342900" algn="l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49800" y="2336800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Company Overview, Recent Shops, Wave Comparison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144" y="723900"/>
            <a:ext cx="4186155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0" y="4351078"/>
            <a:ext cx="6858000" cy="2149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1" y="2095500"/>
            <a:ext cx="3107372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5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6068" y="673100"/>
            <a:ext cx="4214004" cy="23241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Settings: Question Sets</a:t>
            </a:r>
          </a:p>
          <a:p>
            <a:pPr algn="l"/>
            <a:r>
              <a:rPr lang="en-US" sz="2400" dirty="0" smtClean="0"/>
              <a:t>Display default set or the User’s preference</a:t>
            </a:r>
          </a:p>
          <a:p>
            <a:pPr algn="l"/>
            <a:endParaRPr lang="en-US" sz="1600" dirty="0" smtClean="0"/>
          </a:p>
          <a:p>
            <a:pPr marL="800100" lvl="1" indent="-342900" algn="l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49800" y="2336800"/>
            <a:ext cx="369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Improvable Questions, Survey Summary, Key Questions, Question Trending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072" y="751437"/>
            <a:ext cx="4525327" cy="1408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900" y="3492500"/>
            <a:ext cx="3186777" cy="256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80" y="3492500"/>
            <a:ext cx="3371020" cy="27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4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6068" y="673100"/>
            <a:ext cx="4214004" cy="23241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Settings: Columns</a:t>
            </a:r>
          </a:p>
          <a:p>
            <a:pPr algn="l"/>
            <a:r>
              <a:rPr lang="en-US" sz="2400" dirty="0" smtClean="0"/>
              <a:t>Hide columns on the Survey Summary</a:t>
            </a:r>
          </a:p>
          <a:p>
            <a:pPr algn="l"/>
            <a:endParaRPr lang="en-US" sz="1600" dirty="0" smtClean="0"/>
          </a:p>
          <a:p>
            <a:pPr marL="800100" lvl="1" indent="-342900" algn="l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49800" y="2336800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Survey Summary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752" y="723900"/>
            <a:ext cx="4066648" cy="161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71" y="3628998"/>
            <a:ext cx="8188135" cy="24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6068" y="673100"/>
            <a:ext cx="4214004" cy="23241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Settings: Pie Types</a:t>
            </a:r>
          </a:p>
          <a:p>
            <a:pPr algn="l"/>
            <a:endParaRPr lang="en-US" sz="1600" dirty="0" smtClean="0"/>
          </a:p>
          <a:p>
            <a:pPr marL="800100" lvl="1" indent="-342900" algn="l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49800" y="2336800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NPS Score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306" y="774700"/>
            <a:ext cx="4597400" cy="1434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3957268"/>
            <a:ext cx="3655055" cy="2507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48" y="3962400"/>
            <a:ext cx="3696558" cy="2501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19300" y="328003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Pie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969000" y="3233866"/>
            <a:ext cx="181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Donut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414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19" y="433593"/>
            <a:ext cx="8797125" cy="772907"/>
          </a:xfrm>
        </p:spPr>
        <p:txBody>
          <a:bodyPr>
            <a:normAutofit/>
          </a:bodyPr>
          <a:lstStyle/>
          <a:p>
            <a:r>
              <a:rPr lang="en-US" dirty="0" smtClean="0"/>
              <a:t>Company Overview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274" y="1604404"/>
            <a:ext cx="5102352" cy="3706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7400" y="53553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Settings: Widget Title, Date Ranges, Surveys, Graph Type, Widget Sizes, Wave </a:t>
            </a:r>
            <a:r>
              <a:rPr lang="en-US" dirty="0"/>
              <a:t>Filter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*Shows peer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9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19" y="433593"/>
            <a:ext cx="8797125" cy="138389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Grande"/>
                <a:cs typeface="Lucida Grande"/>
              </a:rPr>
              <a:t>Level Trending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83" y="1817486"/>
            <a:ext cx="8405474" cy="30875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1230" y="4962435"/>
            <a:ext cx="548127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Settings: Widget Title, Date Ranges, Surveys, Graph Type, Widget Sizes, Wave </a:t>
            </a:r>
            <a:r>
              <a:rPr lang="en-US" dirty="0" smtClean="0"/>
              <a:t>Filter, </a:t>
            </a:r>
            <a:r>
              <a:rPr lang="en-US" dirty="0"/>
              <a:t>Custom Date Range Types*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*Shows peer </a:t>
            </a:r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5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19" y="433593"/>
            <a:ext cx="8797125" cy="1383893"/>
          </a:xfrm>
        </p:spPr>
        <p:txBody>
          <a:bodyPr>
            <a:normAutofit/>
          </a:bodyPr>
          <a:lstStyle/>
          <a:p>
            <a:r>
              <a:rPr lang="en-US" dirty="0" smtClean="0"/>
              <a:t>Drilldown Ranking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1230" y="4962435"/>
            <a:ext cx="54812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Settings: Widget Title, Date Ranges, Surveys, </a:t>
            </a:r>
            <a:r>
              <a:rPr lang="en-US" dirty="0" smtClean="0"/>
              <a:t>Show Levels, Heat Map, </a:t>
            </a:r>
            <a:r>
              <a:rPr lang="en-US" dirty="0"/>
              <a:t>Wave </a:t>
            </a:r>
            <a:r>
              <a:rPr lang="en-US" dirty="0" smtClean="0"/>
              <a:t>Filter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*Shows peer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422400"/>
            <a:ext cx="8153400" cy="23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4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19" y="433593"/>
            <a:ext cx="8797125" cy="1383893"/>
          </a:xfrm>
        </p:spPr>
        <p:txBody>
          <a:bodyPr>
            <a:normAutofit/>
          </a:bodyPr>
          <a:lstStyle/>
          <a:p>
            <a:r>
              <a:rPr lang="en-US" dirty="0" smtClean="0"/>
              <a:t>Recent Evaluations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1230" y="4962435"/>
            <a:ext cx="5481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Settings: Widget Title, Date Ranges, Surveys, </a:t>
            </a:r>
            <a:r>
              <a:rPr lang="en-US" dirty="0" smtClean="0"/>
              <a:t>Widget Sizes, </a:t>
            </a:r>
            <a:r>
              <a:rPr lang="en-US" dirty="0"/>
              <a:t>Wave </a:t>
            </a:r>
            <a:r>
              <a:rPr lang="en-US" dirty="0" smtClean="0"/>
              <a:t>Filter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1041400"/>
            <a:ext cx="5384800" cy="386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9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19" y="433593"/>
            <a:ext cx="8797125" cy="1383893"/>
          </a:xfrm>
        </p:spPr>
        <p:txBody>
          <a:bodyPr>
            <a:normAutofit/>
          </a:bodyPr>
          <a:lstStyle/>
          <a:p>
            <a:r>
              <a:rPr lang="en-US" dirty="0" smtClean="0"/>
              <a:t>Improvable Questions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1230" y="4962435"/>
            <a:ext cx="5481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Settings: Widget Title, Date Ranges, Surveys</a:t>
            </a:r>
            <a:r>
              <a:rPr lang="en-US" dirty="0" smtClean="0"/>
              <a:t>, Question Sets, </a:t>
            </a:r>
            <a:r>
              <a:rPr lang="en-US" dirty="0"/>
              <a:t>Wave </a:t>
            </a:r>
            <a:r>
              <a:rPr lang="en-US" dirty="0" smtClean="0"/>
              <a:t>Filter, Number of Questions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30" y="1511300"/>
            <a:ext cx="8039100" cy="16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70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19" y="433593"/>
            <a:ext cx="8797125" cy="1383893"/>
          </a:xfrm>
        </p:spPr>
        <p:txBody>
          <a:bodyPr>
            <a:normAutofit/>
          </a:bodyPr>
          <a:lstStyle/>
          <a:p>
            <a:r>
              <a:rPr lang="en-US" dirty="0" smtClean="0"/>
              <a:t>Survey Summary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1230" y="4962435"/>
            <a:ext cx="5481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Settings: Widget Title, Date Ranges, Surveys, </a:t>
            </a:r>
            <a:r>
              <a:rPr lang="en-US" dirty="0" smtClean="0"/>
              <a:t>Sections, Heat Maps, Question Sets, Columns, Widget Sizes, </a:t>
            </a:r>
            <a:r>
              <a:rPr lang="en-US" dirty="0"/>
              <a:t>Wave </a:t>
            </a:r>
            <a:r>
              <a:rPr lang="en-US" dirty="0" smtClean="0"/>
              <a:t>Filter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1168400"/>
            <a:ext cx="8204200" cy="32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2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39572</TotalTime>
  <Words>947</Words>
  <Application>Microsoft Macintosh PowerPoint</Application>
  <PresentationFormat>On-screen Show (4:3)</PresentationFormat>
  <Paragraphs>204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Eynon</dc:creator>
  <cp:lastModifiedBy>Lily Eynon</cp:lastModifiedBy>
  <cp:revision>130</cp:revision>
  <dcterms:created xsi:type="dcterms:W3CDTF">2014-09-17T14:21:00Z</dcterms:created>
  <dcterms:modified xsi:type="dcterms:W3CDTF">2015-01-28T20:14:12Z</dcterms:modified>
</cp:coreProperties>
</file>